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6858000" cx="9144000"/>
  <p:notesSz cx="6858000" cy="9144000"/>
  <p:embeddedFontLst>
    <p:embeddedFont>
      <p:font typeface="Overlock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8" roundtripDataSignature="AMtx7mgyelKSfoaUgrMzC+ixQFS8iQVh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C7F0904-B5E0-45A2-A0EE-8ED50FD2752D}">
  <a:tblStyle styleId="{9C7F0904-B5E0-45A2-A0EE-8ED50FD2752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fill>
          <a:solidFill>
            <a:srgbClr val="CACACA"/>
          </a:solidFill>
        </a:fill>
      </a:tcStyle>
    </a:band1H>
    <a:band2H>
      <a:tcTxStyle/>
    </a:band2H>
    <a:band1V>
      <a:tcTxStyle/>
      <a:tcStyle>
        <a:fill>
          <a:solidFill>
            <a:srgbClr val="CACAC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dk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dk1"/>
          </a:solidFill>
        </a:fill>
      </a:tcStyle>
    </a:firstRow>
    <a:neCell>
      <a:tcTxStyle/>
    </a:neCell>
    <a:nwCell>
      <a:tcTxStyle/>
    </a:nwCell>
  </a:tblStyle>
  <a:tblStyle styleId="{89896FB0-4021-4A2D-9F92-EF82CFF558B6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Overlock-bold.fntdata"/><Relationship Id="rId14" Type="http://schemas.openxmlformats.org/officeDocument/2006/relationships/font" Target="fonts/Overlock-regular.fntdata"/><Relationship Id="rId17" Type="http://schemas.openxmlformats.org/officeDocument/2006/relationships/font" Target="fonts/Overlock-boldItalic.fntdata"/><Relationship Id="rId16" Type="http://schemas.openxmlformats.org/officeDocument/2006/relationships/font" Target="fonts/Overlock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087dd0d2e2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2087dd0d2e2_2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" name="Google Shape;26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7" name="Google Shape;27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9" name="Google Shape;2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hyperlink" Target="https://drive.google.com/file/d/1hx4GJe_iLyyF2EM54AfTD1GAOwyg1lRB/view?usp=share_link" TargetMode="External"/><Relationship Id="rId5" Type="http://schemas.openxmlformats.org/officeDocument/2006/relationships/hyperlink" Target="https://drive.google.com/file/d/1gLJ4rBq388-QqAyg4QQU1lCtGEr89TvM/view?usp=share_link" TargetMode="External"/><Relationship Id="rId6" Type="http://schemas.openxmlformats.org/officeDocument/2006/relationships/hyperlink" Target="about:blank" TargetMode="External"/><Relationship Id="rId7" Type="http://schemas.openxmlformats.org/officeDocument/2006/relationships/hyperlink" Target="https://drive.google.com/file/d/1fdKMnVlvsIDLyPukhhqjRtcYmX4G7Jcl/view?usp=share_link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hyperlink" Target="https://drive.google.com/drive/folders/16-ux_LEzEeUinKTOKYBWBL0_JwKIUaJb?usp=sharing" TargetMode="External"/><Relationship Id="rId5" Type="http://schemas.openxmlformats.org/officeDocument/2006/relationships/image" Target="../media/image6.png"/><Relationship Id="rId6" Type="http://schemas.openxmlformats.org/officeDocument/2006/relationships/image" Target="../media/image10.png"/><Relationship Id="rId7" Type="http://schemas.openxmlformats.org/officeDocument/2006/relationships/image" Target="../media/image8.png"/><Relationship Id="rId8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hyperlink" Target="https://docs.google.com/spreadsheets/d/1jMrzmY64wg7h0MBZpPa-dcaej0lu40zvGgXvfl2jZW4/edit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hyperlink" Target="https://drive.google.com/drive/folders/1xm9GbxzjmM15b4vSs1oB5-BbR-pQYAWU?usp=sharing" TargetMode="External"/><Relationship Id="rId5" Type="http://schemas.openxmlformats.org/officeDocument/2006/relationships/hyperlink" Target="https://docs.google.com/spreadsheets/d/1jMrzmY64wg7h0MBZpPa-dcaej0lu40zvGgXvfl2jZW4/edit?usp=sha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608386" y="718037"/>
            <a:ext cx="6143252" cy="1876026"/>
          </a:xfrm>
          <a:prstGeom prst="rect">
            <a:avLst/>
          </a:prstGeom>
          <a:gradFill>
            <a:gsLst>
              <a:gs pos="0">
                <a:srgbClr val="3A9DB8"/>
              </a:gs>
              <a:gs pos="23000">
                <a:srgbClr val="3A9DB8"/>
              </a:gs>
              <a:gs pos="69000">
                <a:srgbClr val="31859B"/>
              </a:gs>
              <a:gs pos="97000">
                <a:srgbClr val="2D7C91"/>
              </a:gs>
              <a:gs pos="100000">
                <a:srgbClr val="2D7C91"/>
              </a:gs>
            </a:gsLst>
            <a:path path="circle">
              <a:fillToRect b="50%" l="50%" r="50%" t="50%"/>
            </a:path>
            <a:tileRect/>
          </a:gradFill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359949" y="276105"/>
            <a:ext cx="5874072" cy="1980662"/>
          </a:xfrm>
          <a:prstGeom prst="rect">
            <a:avLst/>
          </a:prstGeom>
          <a:noFill/>
          <a:ln cap="flat" cmpd="sng" w="1016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>
            <p:ph type="ctrTitle"/>
          </p:nvPr>
        </p:nvSpPr>
        <p:spPr>
          <a:xfrm>
            <a:off x="2025501" y="558493"/>
            <a:ext cx="5957094" cy="18021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KERJA 2023 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SEKSI DIKLATLIT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RSUD KARSA HUSADA BATU</a:t>
            </a:r>
            <a:endParaRPr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35732" l="23791" r="25602" t="36889"/>
          <a:stretch/>
        </p:blipFill>
        <p:spPr>
          <a:xfrm>
            <a:off x="296860" y="105432"/>
            <a:ext cx="1807588" cy="173678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296860" y="6093296"/>
            <a:ext cx="4707187" cy="42032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rgbClr val="367D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Kepala Seksi DIKLATLIT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94;p2"/>
          <p:cNvGraphicFramePr/>
          <p:nvPr/>
        </p:nvGraphicFramePr>
        <p:xfrm>
          <a:off x="251518" y="21328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{9C7F0904-B5E0-45A2-A0EE-8ED50FD2752D}</a:tableStyleId>
              </a:tblPr>
              <a:tblGrid>
                <a:gridCol w="814225"/>
                <a:gridCol w="1634050"/>
                <a:gridCol w="6192700"/>
              </a:tblGrid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/>
                        <a:t>No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Kegiatan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Rincian</a:t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1.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Pendidikan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Studi Banding Masuk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Studi Banding Keluar</a:t>
                      </a:r>
                      <a:endParaRPr sz="24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Praktek Kerja Lapangan</a:t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2.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Penelitian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Penelitian Studi Pendahuluan</a:t>
                      </a:r>
                      <a:endParaRPr sz="24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Penelitian</a:t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3.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Pelatihan</a:t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TNA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IHT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EHT</a:t>
                      </a:r>
                      <a:endParaRPr sz="2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95" name="Google Shape;95;p2"/>
          <p:cNvSpPr/>
          <p:nvPr/>
        </p:nvSpPr>
        <p:spPr>
          <a:xfrm>
            <a:off x="539552" y="620688"/>
            <a:ext cx="775571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KERJA DIKLATLIT 2023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>
            <a:hlinkClick r:id="rId4"/>
          </p:cNvPr>
          <p:cNvSpPr txBox="1"/>
          <p:nvPr/>
        </p:nvSpPr>
        <p:spPr>
          <a:xfrm>
            <a:off x="827584" y="3360638"/>
            <a:ext cx="7330706" cy="854968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DAFTAR TARIF DIKLATLIT</a:t>
            </a:r>
            <a:endParaRPr/>
          </a:p>
        </p:txBody>
      </p:sp>
      <p:sp>
        <p:nvSpPr>
          <p:cNvPr id="101" name="Google Shape;101;p3">
            <a:hlinkClick r:id="rId5"/>
          </p:cNvPr>
          <p:cNvSpPr txBox="1"/>
          <p:nvPr/>
        </p:nvSpPr>
        <p:spPr>
          <a:xfrm>
            <a:off x="827584" y="1916832"/>
            <a:ext cx="7330706" cy="854968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BELANJA PELATIHAN DI RSKH: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778.500.000</a:t>
            </a:r>
            <a:endParaRPr/>
          </a:p>
        </p:txBody>
      </p:sp>
      <p:sp>
        <p:nvSpPr>
          <p:cNvPr id="102" name="Google Shape;102;p3"/>
          <p:cNvSpPr/>
          <p:nvPr/>
        </p:nvSpPr>
        <p:spPr>
          <a:xfrm>
            <a:off x="478950" y="472975"/>
            <a:ext cx="81861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Rencana Anggaran dan Kegiatan</a:t>
            </a:r>
            <a:r>
              <a:rPr b="1" i="0" lang="en-US" sz="3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Diklat</a:t>
            </a:r>
            <a:endParaRPr sz="100"/>
          </a:p>
        </p:txBody>
      </p:sp>
      <p:sp>
        <p:nvSpPr>
          <p:cNvPr id="103" name="Google Shape;103;p3"/>
          <p:cNvSpPr txBox="1"/>
          <p:nvPr/>
        </p:nvSpPr>
        <p:spPr>
          <a:xfrm>
            <a:off x="827584" y="4725144"/>
            <a:ext cx="7272808" cy="577262"/>
          </a:xfrm>
          <a:prstGeom prst="rect">
            <a:avLst/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0" i="0" lang="en-US" sz="32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TIMELINE</a:t>
            </a:r>
            <a:endParaRPr b="0" i="0" sz="3200" u="sng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  <a:hlinkClick r:id="rId7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>
            <p:ph type="title"/>
          </p:nvPr>
        </p:nvSpPr>
        <p:spPr>
          <a:xfrm>
            <a:off x="457200" y="-33126"/>
            <a:ext cx="8229600" cy="634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/>
              <a:t>ALUR PENDIDIKAN, PENELITIAN DAN PELATIHAN</a:t>
            </a:r>
            <a:endParaRPr sz="3200"/>
          </a:p>
        </p:txBody>
      </p:sp>
      <p:pic>
        <p:nvPicPr>
          <p:cNvPr id="109" name="Google Shape;109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960" y="4675544"/>
            <a:ext cx="3528392" cy="2205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4"/>
          <p:cNvPicPr preferRelativeResize="0"/>
          <p:nvPr/>
        </p:nvPicPr>
        <p:blipFill rotWithShape="1">
          <a:blip r:embed="rId4">
            <a:alphaModFix/>
          </a:blip>
          <a:srcRect b="10941" l="35437" r="35814" t="18500"/>
          <a:stretch/>
        </p:blipFill>
        <p:spPr>
          <a:xfrm>
            <a:off x="4255" y="530240"/>
            <a:ext cx="3069074" cy="4707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4"/>
          <p:cNvPicPr preferRelativeResize="0"/>
          <p:nvPr/>
        </p:nvPicPr>
        <p:blipFill rotWithShape="1">
          <a:blip r:embed="rId5">
            <a:alphaModFix/>
          </a:blip>
          <a:srcRect b="10541" l="37799" r="37788" t="17640"/>
          <a:stretch/>
        </p:blipFill>
        <p:spPr>
          <a:xfrm>
            <a:off x="5354568" y="496012"/>
            <a:ext cx="223224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/>
          <p:cNvPicPr preferRelativeResize="0"/>
          <p:nvPr/>
        </p:nvPicPr>
        <p:blipFill rotWithShape="1">
          <a:blip r:embed="rId6">
            <a:alphaModFix/>
          </a:blip>
          <a:srcRect b="16778" l="37799" r="34638" t="20858"/>
          <a:stretch/>
        </p:blipFill>
        <p:spPr>
          <a:xfrm>
            <a:off x="2849097" y="4433154"/>
            <a:ext cx="2695106" cy="381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4"/>
          <p:cNvPicPr preferRelativeResize="0"/>
          <p:nvPr/>
        </p:nvPicPr>
        <p:blipFill rotWithShape="1">
          <a:blip r:embed="rId7">
            <a:alphaModFix/>
          </a:blip>
          <a:srcRect b="14720" l="35266" r="31659" t="17241"/>
          <a:stretch/>
        </p:blipFill>
        <p:spPr>
          <a:xfrm>
            <a:off x="2672522" y="532016"/>
            <a:ext cx="3024336" cy="3888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/>
          <p:cNvPicPr preferRelativeResize="0"/>
          <p:nvPr/>
        </p:nvPicPr>
        <p:blipFill rotWithShape="1">
          <a:blip r:embed="rId8">
            <a:alphaModFix/>
          </a:blip>
          <a:srcRect b="11801" l="38587" r="37787" t="22680"/>
          <a:stretch/>
        </p:blipFill>
        <p:spPr>
          <a:xfrm>
            <a:off x="7300360" y="856051"/>
            <a:ext cx="2160240" cy="374441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">
            <a:hlinkClick r:id="rId9"/>
          </p:cNvPr>
          <p:cNvSpPr txBox="1"/>
          <p:nvPr/>
        </p:nvSpPr>
        <p:spPr>
          <a:xfrm>
            <a:off x="990639" y="6165304"/>
            <a:ext cx="1133090" cy="41476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 ALUR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/>
          <p:nvPr>
            <p:ph type="title"/>
          </p:nvPr>
        </p:nvSpPr>
        <p:spPr>
          <a:xfrm>
            <a:off x="349138" y="-21346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>
                <a:solidFill>
                  <a:schemeClr val="lt1"/>
                </a:solidFill>
              </a:rPr>
              <a:t>RENCANA KEGIATAN EHT TAHUN 2023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21" name="Google Shape;121;p5"/>
          <p:cNvSpPr txBox="1"/>
          <p:nvPr/>
        </p:nvSpPr>
        <p:spPr>
          <a:xfrm>
            <a:off x="821409" y="684095"/>
            <a:ext cx="7285200" cy="576000"/>
          </a:xfrm>
          <a:prstGeom prst="rect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  <a:buSzPts val="2400"/>
              <a:buFont typeface="Calibri"/>
              <a:buNone/>
            </a:pPr>
            <a:r>
              <a:rPr b="0" i="0" lang="en-US" sz="2400" u="sng" cap="none" strike="noStrike">
                <a:solidFill>
                  <a:srgbClr val="80008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RENCANA PELATIHAN KIRIM KELUAR (TNA 2023): 72 </a:t>
            </a:r>
            <a:endParaRPr/>
          </a:p>
        </p:txBody>
      </p:sp>
      <p:graphicFrame>
        <p:nvGraphicFramePr>
          <p:cNvPr id="122" name="Google Shape;122;p5"/>
          <p:cNvGraphicFramePr/>
          <p:nvPr/>
        </p:nvGraphicFramePr>
        <p:xfrm>
          <a:off x="821367" y="130359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{89896FB0-4021-4A2D-9F92-EF82CFF558B6}</a:tableStyleId>
              </a:tblPr>
              <a:tblGrid>
                <a:gridCol w="477525"/>
                <a:gridCol w="4951075"/>
                <a:gridCol w="1856650"/>
              </a:tblGrid>
              <a:tr h="329000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No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Nama Pelatihan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Jumlah Peserta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5962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Kardiologi dasar untuk tenaga CVCU dan ACLS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8</a:t>
                      </a:r>
                      <a:r>
                        <a:rPr lang="en-US" sz="1400"/>
                        <a:t>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31117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Manajemen PKRS, TOT Komunikasi Efekstif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31117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Penyusunan Rencana Strategis BLUD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</a:t>
                      </a:r>
                      <a:r>
                        <a:rPr lang="en-US" sz="1400"/>
                        <a:t>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3932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STUDI BANDING PELAYANAN PENUNJANG KE RSUD TIPE B PENDIDIKAN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r>
                        <a:rPr lang="en-US"/>
                        <a:t>5 </a:t>
                      </a:r>
                      <a:r>
                        <a:rPr lang="en-US" sz="1400"/>
                        <a:t>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53350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Management bangsal rumah sakit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53350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TOT, MOT, dan Manajemen Diklat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</a:t>
                      </a:r>
                      <a:r>
                        <a:rPr lang="en-US" sz="1400"/>
                        <a:t>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87800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Workshop Penyusunan Code Of Conduct Penerapan Etika di Rumah Sakit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</a:t>
                      </a:r>
                      <a:r>
                        <a:rPr lang="en-US" sz="1400"/>
                        <a:t>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0247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survailans terintegrasi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33942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9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Dialisis untuk perawat Hemodialisis, Pelatihan dialisis untuk dokter umum, Pelatihan CAPD, Pelatihan CI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</a:t>
                      </a:r>
                      <a:r>
                        <a:rPr lang="en-US" sz="1400"/>
                        <a:t>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96400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Dasar Flebotomi &amp; Uji Kompetensi Flebotomi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53350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dasar cssd, pelathsn lanjutan cssd dan management laundry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r>
                        <a:rPr lang="en-US" sz="1400"/>
                        <a:t>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296400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PPGDON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r>
                        <a:rPr lang="en-US" sz="1400"/>
                        <a:t>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33942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Studi Banding ke RS dg pelayanan gizi VIP/VVIP &amp; Layanan Catering Diet utk umum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14 orang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525" marL="64525" anchor="ctr"/>
                </a:tc>
              </a:tr>
              <a:tr h="42037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14</a:t>
                      </a:r>
                      <a:endParaRPr sz="1400"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TPK </a:t>
                      </a:r>
                      <a:endParaRPr sz="1050"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16 orang</a:t>
                      </a:r>
                      <a:endParaRPr sz="1400"/>
                    </a:p>
                  </a:txBody>
                  <a:tcPr marT="0" marB="0" marR="64525" marL="64525" anchor="ctr"/>
                </a:tc>
              </a:tr>
              <a:tr h="38567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15</a:t>
                      </a:r>
                      <a:endParaRPr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IPCN Lanjut</a:t>
                      </a:r>
                      <a:endParaRPr sz="1050"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 orang</a:t>
                      </a:r>
                      <a:endParaRPr/>
                    </a:p>
                  </a:txBody>
                  <a:tcPr marT="0" marB="0" marR="64525" marL="64525" anchor="ctr"/>
                </a:tc>
              </a:tr>
              <a:tr h="33942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16</a:t>
                      </a:r>
                      <a:endParaRPr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IPCD / IPCO</a:t>
                      </a:r>
                      <a:endParaRPr sz="1050"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 orang</a:t>
                      </a:r>
                      <a:endParaRPr/>
                    </a:p>
                  </a:txBody>
                  <a:tcPr marT="0" marB="0" marR="64525" marL="64525" anchor="ctr"/>
                </a:tc>
              </a:tr>
              <a:tr h="339425"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17</a:t>
                      </a:r>
                      <a:endParaRPr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/>
                        <a:t>Pelatihan Survailans</a:t>
                      </a:r>
                      <a:endParaRPr sz="1050"/>
                    </a:p>
                  </a:txBody>
                  <a:tcPr marT="0" marB="0" marR="64525" marL="64525" anchor="ctr"/>
                </a:tc>
                <a:tc>
                  <a:txBody>
                    <a:bodyPr/>
                    <a:lstStyle/>
                    <a:p>
                      <a:pPr indent="0" lvl="0" marL="0" marR="254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 orang</a:t>
                      </a:r>
                      <a:endParaRPr/>
                    </a:p>
                  </a:txBody>
                  <a:tcPr marT="0" marB="0" marR="64525" marL="645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087dd0d2e2_2_8"/>
          <p:cNvSpPr txBox="1"/>
          <p:nvPr>
            <p:ph type="title"/>
          </p:nvPr>
        </p:nvSpPr>
        <p:spPr>
          <a:xfrm>
            <a:off x="349188" y="-30629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>
                <a:solidFill>
                  <a:schemeClr val="lt1"/>
                </a:solidFill>
              </a:rPr>
              <a:t>RENCANA KEGIATAN IHT TAHUN 2023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28" name="Google Shape;128;g2087dd0d2e2_2_8">
            <a:hlinkClick r:id="rId4"/>
          </p:cNvPr>
          <p:cNvSpPr txBox="1"/>
          <p:nvPr/>
        </p:nvSpPr>
        <p:spPr>
          <a:xfrm>
            <a:off x="2771850" y="6183516"/>
            <a:ext cx="3384300" cy="504000"/>
          </a:xfrm>
          <a:prstGeom prst="rect">
            <a:avLst/>
          </a:prstGeom>
          <a:gradFill>
            <a:gsLst>
              <a:gs pos="0">
                <a:srgbClr val="C8B2E9"/>
              </a:gs>
              <a:gs pos="35000">
                <a:srgbClr val="D6CAED"/>
              </a:gs>
              <a:gs pos="100000">
                <a:srgbClr val="EFE8FA"/>
              </a:gs>
            </a:gsLst>
            <a:lin ang="16200038" scaled="0"/>
          </a:gradFill>
          <a:ln cap="flat" cmpd="sng" w="9525">
            <a:solidFill>
              <a:srgbClr val="7C5F9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  <a:buSzPts val="2000"/>
              <a:buFont typeface="Calibri"/>
              <a:buNone/>
            </a:pPr>
            <a:r>
              <a:rPr lang="en-US" sz="2000" u="sng">
                <a:solidFill>
                  <a:srgbClr val="800080"/>
                </a:solidFill>
                <a:latin typeface="Calibri"/>
                <a:ea typeface="Calibri"/>
                <a:cs typeface="Calibri"/>
                <a:sym typeface="Calibri"/>
              </a:rPr>
              <a:t>Link IHT</a:t>
            </a:r>
            <a:endParaRPr b="0" i="0" sz="2000" u="sng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  <a:hlinkClick r:id="rId5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</p:txBody>
      </p:sp>
      <p:sp>
        <p:nvSpPr>
          <p:cNvPr id="129" name="Google Shape;129;g2087dd0d2e2_2_8"/>
          <p:cNvSpPr txBox="1"/>
          <p:nvPr/>
        </p:nvSpPr>
        <p:spPr>
          <a:xfrm>
            <a:off x="854575" y="521600"/>
            <a:ext cx="7036500" cy="56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BEDAH PERMENKES NO 3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SIMRS KHANZA &amp; RVP BPJS (SUDAH)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STRATEGI OPTIMALISASI KODING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PROGNAS STUNTING PKM (RENCANA)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EVALUASI PASCA AKREDITASI dan PEMANTABAN IMPLEMENTASI (RENCANA)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PENGAMBILAN SAMPEL MIKROBIOLOGI (RENCANA)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PENYUSUNAN KAK DAN RAB (RENCANA)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Pelatihan Teknik Aseptik (250)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Penanganan KLB (semua civitas Hospitalia)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Edukasi PPI untuk karyawan baru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BHD untuk karyawan baru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IHT penggunaan APAR untuk karyawan baru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Refresh dan retraining BHD untuk semua karyawan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AutoNum type="arabicPeriod"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Refresh dan retraining penggunaan APAR untuk semua karyawan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/>
          <p:nvPr>
            <p:ph type="title"/>
          </p:nvPr>
        </p:nvSpPr>
        <p:spPr>
          <a:xfrm>
            <a:off x="1393304" y="3284984"/>
            <a:ext cx="6357392" cy="11430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Overlock"/>
              <a:buNone/>
            </a:pPr>
            <a:r>
              <a:rPr lang="en-US" sz="66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TERIMAKASIH</a:t>
            </a:r>
            <a:endParaRPr/>
          </a:p>
        </p:txBody>
      </p:sp>
      <p:pic>
        <p:nvPicPr>
          <p:cNvPr id="135" name="Google Shape;135;p6"/>
          <p:cNvPicPr preferRelativeResize="0"/>
          <p:nvPr/>
        </p:nvPicPr>
        <p:blipFill rotWithShape="1">
          <a:blip r:embed="rId4">
            <a:alphaModFix/>
          </a:blip>
          <a:srcRect b="5555" l="5556" r="5555" t="5556"/>
          <a:stretch/>
        </p:blipFill>
        <p:spPr>
          <a:xfrm>
            <a:off x="3347864" y="1124744"/>
            <a:ext cx="2304256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2022-01-31T02:54:05Z</dcterms:created>
  <dc:creator>DWI</dc:creator>
</cp:coreProperties>
</file>